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8" r:id="rId3"/>
    <p:sldId id="270" r:id="rId4"/>
    <p:sldId id="271" r:id="rId5"/>
    <p:sldId id="257" r:id="rId6"/>
    <p:sldId id="259" r:id="rId7"/>
    <p:sldId id="260" r:id="rId8"/>
    <p:sldId id="303" r:id="rId9"/>
    <p:sldId id="278" r:id="rId10"/>
    <p:sldId id="297" r:id="rId11"/>
    <p:sldId id="304" r:id="rId12"/>
    <p:sldId id="308" r:id="rId13"/>
    <p:sldId id="305" r:id="rId14"/>
    <p:sldId id="307" r:id="rId15"/>
    <p:sldId id="309" r:id="rId16"/>
    <p:sldId id="310" r:id="rId17"/>
    <p:sldId id="311" r:id="rId18"/>
  </p:sldIdLst>
  <p:sldSz cx="9144000" cy="6858000" type="screen4x3"/>
  <p:notesSz cx="6888163" cy="100203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014" autoAdjust="0"/>
  </p:normalViewPr>
  <p:slideViewPr>
    <p:cSldViewPr snapToGrid="0" snapToObjects="1">
      <p:cViewPr>
        <p:scale>
          <a:sx n="80" d="100"/>
          <a:sy n="80" d="100"/>
        </p:scale>
        <p:origin x="-216" y="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CA48E50-D59E-184E-8F3B-4AAD8B4914E3}" type="datetimeFigureOut">
              <a:rPr lang="fr-FR" smtClean="0"/>
              <a:t>16/10/2017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E9ABD88-F182-674C-9FCA-3F1DEB53EE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41470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D25B897-9F0E-9947-9362-75875001F898}" type="datetimeFigureOut">
              <a:rPr lang="fr-FR" smtClean="0"/>
              <a:t>16/10/2017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A6F2A7B-12E0-0649-89AD-04995B962BE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63308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7087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8870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2907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773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843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128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128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1286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128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36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5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2941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434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095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775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0945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6F2A7B-12E0-0649-89AD-04995B962BE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406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49753-6D4C-4D79-9F9A-4F80B8B761CC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622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9B315-6BEA-4EA3-B07C-2D2FB987D3BC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925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9367-376A-4B75-87CE-3F6C8E4C50F6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690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E48D3-3CEA-47A5-80C9-BA956236487D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2138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59E65-AB89-4014-B180-BE98BBCD11AE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2683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82807-4EED-4101-B737-26EFB9DF5E25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49416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74E0-6D71-4922-9222-1F6FCD8DF1B5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686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92E75-D6EF-40C5-802F-7F234CB88ED2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644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648380-21B0-465C-B23F-AF8904A3A728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012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7E4D-4C09-4BA0-A3B0-09FF47EC7B38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>
              <a:latin typeface="Calibri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104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75195-8725-4E18-ACD7-681E831DA4A3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‹N°›</a:t>
            </a:fld>
            <a:endParaRPr lang="en-US" dirty="0">
              <a:latin typeface="Calibri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324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defTabSz="914400"/>
            <a:fld id="{6E2D2B3B-882E-40F3-A32F-6DD516915044}" type="slidenum">
              <a:rPr lang="en-US" smtClean="0">
                <a:latin typeface="Calibri"/>
              </a:rPr>
              <a:pPr defTabSz="914400"/>
              <a:t>‹N°›</a:t>
            </a:fld>
            <a:endParaRPr lang="en-US" dirty="0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defTabSz="914400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defTabSz="914400"/>
            <a:fld id="{DF20E474-8314-47B5-8A8A-1943401C6FA5}" type="datetime1">
              <a:rPr lang="fr-FR" smtClean="0">
                <a:solidFill>
                  <a:srgbClr val="DFDCB7"/>
                </a:solidFill>
                <a:latin typeface="Calibri"/>
              </a:rPr>
              <a:t>16/10/2017</a:t>
            </a:fld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pic>
        <p:nvPicPr>
          <p:cNvPr id="9" name="Image 8" descr="logo CRIMA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810" y="274638"/>
            <a:ext cx="597313" cy="68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1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1445" y="1228300"/>
            <a:ext cx="7629098" cy="3082443"/>
          </a:xfrm>
        </p:spPr>
        <p:txBody>
          <a:bodyPr/>
          <a:lstStyle/>
          <a:p>
            <a:pPr algn="ctr"/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/>
              <a:t/>
            </a:r>
            <a:br>
              <a:rPr lang="fr-FR" sz="4000" b="1" dirty="0"/>
            </a:br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/>
              <a:t/>
            </a:r>
            <a:br>
              <a:rPr lang="fr-FR" sz="4000" b="1" dirty="0"/>
            </a:br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 smtClean="0"/>
              <a:t/>
            </a:r>
            <a:br>
              <a:rPr lang="fr-FR" sz="4000" b="1" dirty="0" smtClean="0"/>
            </a:br>
            <a:r>
              <a:rPr lang="fr-FR" sz="4000" b="1" dirty="0"/>
              <a:t/>
            </a:r>
            <a:br>
              <a:rPr lang="fr-FR" sz="4000" b="1" dirty="0"/>
            </a:br>
            <a:r>
              <a:rPr lang="fr-FR" sz="4000" b="1" dirty="0" smtClean="0"/>
              <a:t>Observatoire Régional </a:t>
            </a:r>
            <a:br>
              <a:rPr lang="fr-FR" sz="4000" b="1" dirty="0" smtClean="0"/>
            </a:br>
            <a:r>
              <a:rPr lang="fr-FR" sz="4000" b="1" dirty="0" smtClean="0"/>
              <a:t>des contrôles externes </a:t>
            </a:r>
            <a:r>
              <a:rPr lang="fr-FR" sz="3600" b="1" dirty="0" smtClean="0"/>
              <a:t/>
            </a:r>
            <a:br>
              <a:rPr lang="fr-FR" sz="3600" b="1" dirty="0" smtClean="0"/>
            </a:br>
            <a:r>
              <a:rPr lang="fr-FR" sz="3600" b="1" dirty="0" smtClean="0"/>
              <a:t>du CRIMA</a:t>
            </a:r>
            <a:br>
              <a:rPr lang="fr-FR" sz="3600" b="1" dirty="0" smtClean="0"/>
            </a:br>
            <a:r>
              <a:rPr lang="fr-FR" sz="3600" b="1" dirty="0" smtClean="0"/>
              <a:t/>
            </a:r>
            <a:br>
              <a:rPr lang="fr-FR" sz="3600" b="1" dirty="0" smtClean="0"/>
            </a:br>
            <a:r>
              <a:rPr lang="fr-FR" sz="2000" b="1" dirty="0" smtClean="0">
                <a:solidFill>
                  <a:schemeClr val="tx1"/>
                </a:solidFill>
              </a:rPr>
              <a:t>Elisabeth Capdenat-Raymond,  Guillaume Caridade, </a:t>
            </a:r>
            <a:br>
              <a:rPr lang="fr-FR" sz="2000" b="1" dirty="0" smtClean="0">
                <a:solidFill>
                  <a:schemeClr val="tx1"/>
                </a:solidFill>
              </a:rPr>
            </a:br>
            <a:r>
              <a:rPr lang="fr-FR" sz="2000" b="1" dirty="0" smtClean="0">
                <a:solidFill>
                  <a:schemeClr val="tx1"/>
                </a:solidFill>
              </a:rPr>
              <a:t>Véronique Gilleron et les membres de la Commission Contrôle T2A *</a:t>
            </a:r>
            <a:r>
              <a:rPr lang="fr-FR" sz="3200" b="1" dirty="0">
                <a:solidFill>
                  <a:schemeClr val="tx1"/>
                </a:solidFill>
              </a:rPr>
              <a:t/>
            </a:r>
            <a:br>
              <a:rPr lang="fr-FR" sz="3200" b="1" dirty="0">
                <a:solidFill>
                  <a:schemeClr val="tx1"/>
                </a:solidFill>
              </a:rPr>
            </a:br>
            <a:endParaRPr lang="fr-FR" sz="1600" b="1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60812" y="4394579"/>
            <a:ext cx="4339988" cy="1473958"/>
          </a:xfrm>
        </p:spPr>
        <p:txBody>
          <a:bodyPr>
            <a:normAutofit fontScale="40000" lnSpcReduction="20000"/>
          </a:bodyPr>
          <a:lstStyle/>
          <a:p>
            <a:pPr algn="ctr"/>
            <a:endParaRPr lang="fr-FR" b="1" dirty="0" smtClean="0">
              <a:solidFill>
                <a:schemeClr val="tx1"/>
              </a:solidFill>
            </a:endParaRPr>
          </a:p>
          <a:p>
            <a:pPr algn="ctr"/>
            <a:r>
              <a:rPr lang="fr-FR" sz="4000" b="1" i="1" dirty="0" smtClean="0">
                <a:solidFill>
                  <a:schemeClr val="tx1"/>
                </a:solidFill>
              </a:rPr>
              <a:t>X</a:t>
            </a:r>
            <a:r>
              <a:rPr lang="fr-FR" sz="4000" b="1" i="1" baseline="30000" dirty="0" smtClean="0">
                <a:solidFill>
                  <a:schemeClr val="tx1"/>
                </a:solidFill>
              </a:rPr>
              <a:t>èmes</a:t>
            </a:r>
            <a:r>
              <a:rPr lang="fr-FR" sz="4000" b="1" i="1" dirty="0" smtClean="0">
                <a:solidFill>
                  <a:schemeClr val="tx1"/>
                </a:solidFill>
              </a:rPr>
              <a:t> journées du Grand Sud </a:t>
            </a:r>
          </a:p>
          <a:p>
            <a:pPr algn="ctr"/>
            <a:r>
              <a:rPr lang="fr-FR" sz="4000" b="1" i="1" dirty="0" smtClean="0">
                <a:solidFill>
                  <a:schemeClr val="tx1"/>
                </a:solidFill>
              </a:rPr>
              <a:t>Lyon 6 et 7 juin 2017</a:t>
            </a:r>
          </a:p>
          <a:p>
            <a:pPr algn="ctr"/>
            <a:r>
              <a:rPr lang="fr-FR" sz="4000" b="1" i="1" dirty="0" smtClean="0">
                <a:solidFill>
                  <a:schemeClr val="tx1"/>
                </a:solidFill>
              </a:rPr>
              <a:t>et</a:t>
            </a:r>
          </a:p>
          <a:p>
            <a:pPr algn="ctr"/>
            <a:r>
              <a:rPr lang="fr-FR" sz="4000" b="1" i="1" dirty="0" smtClean="0">
                <a:solidFill>
                  <a:schemeClr val="tx1"/>
                </a:solidFill>
              </a:rPr>
              <a:t>COTRIM Nouvelle Aquitaine</a:t>
            </a:r>
          </a:p>
          <a:p>
            <a:pPr algn="ctr"/>
            <a:r>
              <a:rPr lang="fr-FR" sz="4000" b="1" i="1" dirty="0" smtClean="0">
                <a:solidFill>
                  <a:schemeClr val="tx1"/>
                </a:solidFill>
              </a:rPr>
              <a:t>Bordeaux 17 octobre 2017</a:t>
            </a:r>
          </a:p>
          <a:p>
            <a:endParaRPr lang="fr-FR" sz="2800" dirty="0">
              <a:solidFill>
                <a:schemeClr val="tx1"/>
              </a:solidFill>
            </a:endParaRPr>
          </a:p>
        </p:txBody>
      </p:sp>
      <p:pic>
        <p:nvPicPr>
          <p:cNvPr id="6" name="Image 5" descr="logo CRI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89" y="300251"/>
            <a:ext cx="1274644" cy="146624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36478" y="6058542"/>
            <a:ext cx="8134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fr-FR" sz="1400" b="1" dirty="0" smtClean="0">
                <a:latin typeface="+mj-lt"/>
              </a:rPr>
              <a:t>* C. Abadie, V. Buhaj, D. Crenn, D. Reviron, A.M. Rullion-Pac </a:t>
            </a:r>
            <a:r>
              <a:rPr lang="fr-FR" sz="1400" b="1" dirty="0">
                <a:latin typeface="+mj-lt"/>
              </a:rPr>
              <a:t>Soo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352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33548" y="1790205"/>
            <a:ext cx="7843652" cy="4717473"/>
          </a:xfrm>
        </p:spPr>
        <p:txBody>
          <a:bodyPr>
            <a:normAutofit/>
          </a:bodyPr>
          <a:lstStyle/>
          <a:p>
            <a:r>
              <a:rPr lang="fr-FR" sz="3200" b="1" u="sng" dirty="0" smtClean="0"/>
              <a:t>Volume des champs contrôlés </a:t>
            </a:r>
          </a:p>
          <a:p>
            <a:pPr marL="114300" indent="0">
              <a:buNone/>
            </a:pPr>
            <a:endParaRPr lang="fr-FR" sz="1200" b="1" u="sng" dirty="0" smtClean="0"/>
          </a:p>
          <a:p>
            <a:pPr lvl="1"/>
            <a:r>
              <a:rPr lang="fr-FR" sz="2800" b="1" dirty="0" smtClean="0"/>
              <a:t>Taux </a:t>
            </a:r>
            <a:r>
              <a:rPr lang="fr-FR" sz="2800" b="1" dirty="0"/>
              <a:t>de dossiers contrôlés par </a:t>
            </a:r>
            <a:r>
              <a:rPr lang="fr-FR" sz="2800" b="1" dirty="0" smtClean="0"/>
              <a:t>champ varie </a:t>
            </a:r>
            <a:r>
              <a:rPr lang="fr-FR" sz="2800" b="1" dirty="0"/>
              <a:t>de 32 à </a:t>
            </a:r>
            <a:r>
              <a:rPr lang="fr-FR" sz="2800" b="1" dirty="0" smtClean="0"/>
              <a:t>100% </a:t>
            </a:r>
            <a:r>
              <a:rPr lang="fr-FR" sz="2400" dirty="0" smtClean="0"/>
              <a:t>(</a:t>
            </a:r>
            <a:r>
              <a:rPr lang="fr-FR" sz="2400" dirty="0"/>
              <a:t>m</a:t>
            </a:r>
            <a:r>
              <a:rPr lang="fr-FR" sz="2400" dirty="0" smtClean="0"/>
              <a:t>oyenne 66%, médiane 100%)</a:t>
            </a:r>
          </a:p>
          <a:p>
            <a:pPr marL="411480" lvl="1" indent="0">
              <a:buNone/>
            </a:pPr>
            <a:endParaRPr lang="fr-FR" sz="1600" dirty="0" smtClean="0"/>
          </a:p>
          <a:p>
            <a:pPr lvl="1"/>
            <a:r>
              <a:rPr lang="fr-FR" sz="2800" b="1" dirty="0" smtClean="0"/>
              <a:t>Entre </a:t>
            </a:r>
            <a:r>
              <a:rPr lang="fr-FR" sz="2800" b="1" dirty="0"/>
              <a:t>2014 et </a:t>
            </a:r>
            <a:r>
              <a:rPr lang="fr-FR" sz="2800" b="1" dirty="0" smtClean="0"/>
              <a:t>2016</a:t>
            </a:r>
          </a:p>
          <a:p>
            <a:pPr lvl="2"/>
            <a:r>
              <a:rPr lang="fr-FR" sz="2400" dirty="0"/>
              <a:t>A</a:t>
            </a:r>
            <a:r>
              <a:rPr lang="fr-FR" sz="2400" dirty="0" smtClean="0"/>
              <a:t>ugmentation de la taille des champs de contrôle et notamment des champs </a:t>
            </a:r>
            <a:r>
              <a:rPr lang="fr-FR" sz="2400" dirty="0" err="1" smtClean="0"/>
              <a:t>sanctionnables</a:t>
            </a:r>
            <a:r>
              <a:rPr lang="fr-FR" sz="2400" dirty="0" smtClean="0"/>
              <a:t> </a:t>
            </a:r>
          </a:p>
          <a:p>
            <a:pPr lvl="2"/>
            <a:r>
              <a:rPr lang="fr-FR" sz="2400" dirty="0"/>
              <a:t>B</a:t>
            </a:r>
            <a:r>
              <a:rPr lang="fr-FR" sz="2400" dirty="0" smtClean="0"/>
              <a:t>aisse du taux de dossiers contrôlés</a:t>
            </a:r>
          </a:p>
          <a:p>
            <a:pPr lvl="1"/>
            <a:endParaRPr lang="fr-FR" sz="2400" b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22636" y="3884485"/>
            <a:ext cx="2695832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10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644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145" y="142504"/>
            <a:ext cx="7620000" cy="783771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(4)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52324" y="3914173"/>
            <a:ext cx="2636455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11</a:t>
            </a:fld>
            <a:endParaRPr lang="en-US">
              <a:latin typeface="Calibri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44" y="2056774"/>
            <a:ext cx="6840187" cy="449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46266" y="1107023"/>
            <a:ext cx="777833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1">
                  <a:lumMod val="50000"/>
                </a:schemeClr>
              </a:buClr>
            </a:pPr>
            <a:r>
              <a:rPr lang="fr-FR" sz="2600" b="1" i="1" dirty="0" smtClean="0"/>
              <a:t>Taux annuel comparé champs de contrôle et contrôles effectifs selon activité établissements RSA</a:t>
            </a:r>
            <a:endParaRPr lang="fr-FR" sz="2600" b="1" i="1" dirty="0"/>
          </a:p>
        </p:txBody>
      </p:sp>
    </p:spTree>
    <p:extLst>
      <p:ext uri="{BB962C8B-B14F-4D97-AF65-F5344CB8AC3E}">
        <p14:creationId xmlns:p14="http://schemas.microsoft.com/office/powerpoint/2010/main" val="286612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48520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23158"/>
            <a:ext cx="7620000" cy="5302776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endParaRPr lang="fr-FR" sz="1100" b="1" dirty="0" smtClean="0"/>
          </a:p>
          <a:p>
            <a:r>
              <a:rPr lang="fr-FR" sz="3500" b="1" u="sng" dirty="0" smtClean="0"/>
              <a:t>Typologie des contrôles</a:t>
            </a:r>
          </a:p>
          <a:p>
            <a:pPr marL="114300" indent="0">
              <a:buNone/>
            </a:pPr>
            <a:endParaRPr lang="fr-FR" sz="1200" b="1" u="sng" dirty="0" smtClean="0"/>
          </a:p>
          <a:p>
            <a:pPr marL="411480" lvl="1" indent="0" algn="ctr">
              <a:buNone/>
            </a:pPr>
            <a:r>
              <a:rPr lang="fr-FR" sz="2600" b="1" i="1" dirty="0"/>
              <a:t>Typologie du contrôle AM selon </a:t>
            </a:r>
            <a:r>
              <a:rPr lang="fr-FR" sz="2600" b="1" i="1" dirty="0" smtClean="0"/>
              <a:t>l’année</a:t>
            </a:r>
            <a:endParaRPr lang="fr-FR" sz="3000" b="1" i="1" dirty="0"/>
          </a:p>
          <a:p>
            <a:endParaRPr lang="fr-FR" sz="3200" b="1" dirty="0" smtClean="0"/>
          </a:p>
          <a:p>
            <a:endParaRPr lang="fr-FR" sz="3200" b="1" dirty="0"/>
          </a:p>
          <a:p>
            <a:endParaRPr lang="fr-FR" sz="3200" b="1" dirty="0" smtClean="0"/>
          </a:p>
          <a:p>
            <a:endParaRPr lang="fr-FR" sz="3200" b="1" dirty="0"/>
          </a:p>
          <a:p>
            <a:endParaRPr lang="fr-FR" sz="3200" b="1" dirty="0" smtClean="0"/>
          </a:p>
          <a:p>
            <a:endParaRPr lang="fr-FR" b="1" dirty="0" smtClean="0"/>
          </a:p>
          <a:p>
            <a:pPr lvl="1"/>
            <a:r>
              <a:rPr lang="fr-FR" sz="2600" dirty="0" smtClean="0"/>
              <a:t>Près de la </a:t>
            </a:r>
            <a:r>
              <a:rPr lang="fr-FR" sz="2600" dirty="0"/>
              <a:t>moitié des GHM contrôlés concerne des séjours de </a:t>
            </a:r>
            <a:r>
              <a:rPr lang="fr-FR" sz="2600" dirty="0" smtClean="0"/>
              <a:t>« 0 nuit » </a:t>
            </a:r>
          </a:p>
          <a:p>
            <a:pPr lvl="1"/>
            <a:r>
              <a:rPr lang="fr-FR" sz="2600" dirty="0" smtClean="0"/>
              <a:t>Le contrôle des  « 0 nuit » augmente entre 2014 et 2016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64200" y="3926049"/>
            <a:ext cx="2612704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12</a:t>
            </a:fld>
            <a:endParaRPr lang="en-US">
              <a:latin typeface="Calibri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50940"/>
              </p:ext>
            </p:extLst>
          </p:nvPr>
        </p:nvGraphicFramePr>
        <p:xfrm>
          <a:off x="1211285" y="2576947"/>
          <a:ext cx="6032662" cy="2282952"/>
        </p:xfrm>
        <a:graphic>
          <a:graphicData uri="http://schemas.openxmlformats.org/drawingml/2006/table">
            <a:tbl>
              <a:tblPr/>
              <a:tblGrid>
                <a:gridCol w="2581886"/>
                <a:gridCol w="862694"/>
                <a:gridCol w="862694"/>
                <a:gridCol w="862694"/>
                <a:gridCol w="862694"/>
              </a:tblGrid>
              <a:tr h="3138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2014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2015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2016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Zéro nuit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31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29</a:t>
                      </a:r>
                      <a:endParaRPr lang="fr-FR" sz="20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73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Codage DAS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44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Codage DP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40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Codage actes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fr-FR" sz="20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Non facturables AM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fr-FR" sz="20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0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384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98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31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33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162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876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(6)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49852"/>
            <a:ext cx="7620000" cy="5032612"/>
          </a:xfrm>
        </p:spPr>
        <p:txBody>
          <a:bodyPr>
            <a:normAutofit/>
          </a:bodyPr>
          <a:lstStyle/>
          <a:p>
            <a:r>
              <a:rPr lang="fr-FR" sz="3200" b="1" u="sng" dirty="0" smtClean="0"/>
              <a:t>Caractéristiques des séjours contrôlés </a:t>
            </a:r>
          </a:p>
          <a:p>
            <a:pPr lvl="1"/>
            <a:r>
              <a:rPr lang="fr-FR" sz="2600" b="1" dirty="0" smtClean="0"/>
              <a:t>Sur des GHM ciblés dans 94% des cas</a:t>
            </a:r>
          </a:p>
          <a:p>
            <a:pPr lvl="1"/>
            <a:r>
              <a:rPr lang="fr-FR" sz="2600" b="1" dirty="0" smtClean="0"/>
              <a:t>Sur des </a:t>
            </a:r>
            <a:r>
              <a:rPr lang="fr-FR" sz="2600" b="1" dirty="0"/>
              <a:t>prises en charge </a:t>
            </a:r>
            <a:r>
              <a:rPr lang="fr-FR" sz="2600" b="1" dirty="0" smtClean="0"/>
              <a:t>médicales dans 75% des cas</a:t>
            </a:r>
            <a:endParaRPr lang="fr-FR" sz="2600" b="1" dirty="0"/>
          </a:p>
          <a:p>
            <a:pPr lvl="1"/>
            <a:r>
              <a:rPr lang="fr-FR" sz="2600" b="1" dirty="0" smtClean="0"/>
              <a:t>Les CMD </a:t>
            </a:r>
            <a:r>
              <a:rPr lang="fr-FR" sz="2600" b="1" dirty="0"/>
              <a:t>les plus </a:t>
            </a:r>
            <a:r>
              <a:rPr lang="fr-FR" sz="2600" b="1" dirty="0" smtClean="0"/>
              <a:t>représentées</a:t>
            </a:r>
            <a:endParaRPr lang="fr-FR" sz="2600" b="1" dirty="0"/>
          </a:p>
          <a:p>
            <a:pPr lvl="2"/>
            <a:r>
              <a:rPr lang="fr-FR" sz="2600" dirty="0" smtClean="0"/>
              <a:t>05 </a:t>
            </a:r>
            <a:r>
              <a:rPr lang="fr-FR" sz="2600" dirty="0"/>
              <a:t>« affections de l’appareil circulatoire </a:t>
            </a:r>
            <a:r>
              <a:rPr lang="fr-FR" sz="2600" dirty="0" smtClean="0"/>
              <a:t>»</a:t>
            </a:r>
          </a:p>
          <a:p>
            <a:pPr lvl="2"/>
            <a:r>
              <a:rPr lang="fr-FR" sz="2600" dirty="0"/>
              <a:t>04 « affections de l’appareil respiratoire »</a:t>
            </a:r>
          </a:p>
          <a:p>
            <a:pPr lvl="2"/>
            <a:r>
              <a:rPr lang="fr-FR" sz="2600" dirty="0" smtClean="0"/>
              <a:t>06 « affections du tube digestif »</a:t>
            </a:r>
          </a:p>
          <a:p>
            <a:pPr lvl="1"/>
            <a:r>
              <a:rPr lang="fr-FR" sz="2600" b="1" dirty="0" smtClean="0"/>
              <a:t>Pour les séjours chirurgicaux , </a:t>
            </a:r>
            <a:r>
              <a:rPr lang="fr-FR" sz="2600" dirty="0" smtClean="0"/>
              <a:t>les contrôles concernent surtout les CMD 03, 07 et 08</a:t>
            </a:r>
          </a:p>
          <a:p>
            <a:pPr lvl="2"/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58262" y="3920111"/>
            <a:ext cx="2624580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13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76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20000" cy="722888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(7)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116281"/>
            <a:ext cx="7620001" cy="5640779"/>
          </a:xfrm>
        </p:spPr>
        <p:txBody>
          <a:bodyPr>
            <a:normAutofit fontScale="62500" lnSpcReduction="20000"/>
          </a:bodyPr>
          <a:lstStyle/>
          <a:p>
            <a:pPr marL="457200" indent="-457200"/>
            <a:r>
              <a:rPr lang="fr-FR" sz="5100" b="1" u="sng" dirty="0"/>
              <a:t>Cible des </a:t>
            </a:r>
            <a:r>
              <a:rPr lang="fr-FR" sz="5100" b="1" u="sng" dirty="0" smtClean="0"/>
              <a:t>contrôles</a:t>
            </a:r>
          </a:p>
          <a:p>
            <a:pPr marL="0" indent="0">
              <a:buNone/>
            </a:pPr>
            <a:r>
              <a:rPr lang="fr-FR" sz="1900" b="1" u="sng" dirty="0" smtClean="0"/>
              <a:t> </a:t>
            </a:r>
          </a:p>
          <a:p>
            <a:pPr marL="297180" lvl="1" indent="0" algn="ctr">
              <a:buNone/>
            </a:pPr>
            <a:r>
              <a:rPr lang="fr-FR" sz="3800" b="1" i="1" dirty="0" smtClean="0"/>
              <a:t>Cible des contrôles AM </a:t>
            </a:r>
            <a:r>
              <a:rPr lang="fr-FR" sz="3800" b="1" i="1" dirty="0"/>
              <a:t>(niveau </a:t>
            </a:r>
            <a:r>
              <a:rPr lang="fr-FR" sz="3800" b="1" i="1" dirty="0" smtClean="0"/>
              <a:t>GHM</a:t>
            </a:r>
            <a:r>
              <a:rPr lang="fr-FR" sz="3800" b="1" i="1" dirty="0"/>
              <a:t>) selon </a:t>
            </a:r>
            <a:r>
              <a:rPr lang="fr-FR" sz="3800" b="1" i="1" dirty="0" smtClean="0"/>
              <a:t>l'année</a:t>
            </a:r>
          </a:p>
          <a:p>
            <a:pPr marL="297180" lvl="1" indent="0" algn="ctr">
              <a:buNone/>
            </a:pPr>
            <a:endParaRPr lang="fr-FR" sz="1900" b="1" i="1" dirty="0"/>
          </a:p>
          <a:p>
            <a:pPr marL="297180" lvl="1" indent="0" algn="ctr">
              <a:buNone/>
            </a:pPr>
            <a:endParaRPr lang="fr-FR" sz="3200" b="1" dirty="0" smtClean="0"/>
          </a:p>
          <a:p>
            <a:pPr marL="457200" indent="-457200"/>
            <a:endParaRPr lang="fr-FR" sz="3200" b="1" dirty="0"/>
          </a:p>
          <a:p>
            <a:pPr marL="457200" indent="-457200"/>
            <a:endParaRPr lang="fr-FR" sz="3200" b="1" dirty="0" smtClean="0"/>
          </a:p>
          <a:p>
            <a:pPr marL="457200" indent="-457200"/>
            <a:endParaRPr lang="fr-FR" sz="3200" b="1" dirty="0" smtClean="0"/>
          </a:p>
          <a:p>
            <a:pPr marL="754380" lvl="1" indent="-457200"/>
            <a:endParaRPr lang="fr-FR" sz="3000" b="1" dirty="0" smtClean="0"/>
          </a:p>
          <a:p>
            <a:pPr marL="754380" lvl="1" indent="-457200"/>
            <a:endParaRPr lang="fr-FR" sz="3000" b="1" dirty="0" smtClean="0"/>
          </a:p>
          <a:p>
            <a:pPr marL="754380" lvl="1" indent="-457200"/>
            <a:endParaRPr lang="fr-FR" b="1" dirty="0" smtClean="0"/>
          </a:p>
          <a:p>
            <a:pPr marL="754380" lvl="1" indent="-457200"/>
            <a:endParaRPr lang="fr-FR" b="1" dirty="0"/>
          </a:p>
          <a:p>
            <a:pPr marL="754380" lvl="1" indent="-457200"/>
            <a:endParaRPr lang="fr-FR" b="1" dirty="0" smtClean="0"/>
          </a:p>
          <a:p>
            <a:pPr marL="754380" lvl="1" indent="-457200"/>
            <a:endParaRPr lang="fr-FR" b="1" dirty="0"/>
          </a:p>
          <a:p>
            <a:pPr marL="754380" lvl="1" indent="-457200"/>
            <a:endParaRPr lang="fr-FR" b="1" dirty="0" smtClean="0"/>
          </a:p>
          <a:p>
            <a:pPr marL="754380" lvl="1" indent="-457200"/>
            <a:endParaRPr lang="fr-FR" sz="3300" b="1" dirty="0" smtClean="0"/>
          </a:p>
          <a:p>
            <a:pPr marL="754380" lvl="1" indent="-457200"/>
            <a:endParaRPr lang="fr-FR" sz="3200" b="1" dirty="0" smtClean="0"/>
          </a:p>
          <a:p>
            <a:pPr marL="754380" lvl="1" indent="-457200"/>
            <a:r>
              <a:rPr lang="fr-FR" sz="3400" b="1" dirty="0" smtClean="0"/>
              <a:t>« Amélioration » du ciblage de l’AM entre 2014 et 2016, sur les « 0 nuit », « J » et « très courte durée » (instruction frontière)</a:t>
            </a:r>
            <a:endParaRPr lang="fr-FR" sz="3400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87950" y="3949799"/>
            <a:ext cx="2565203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14</a:t>
            </a:fld>
            <a:endParaRPr lang="en-US">
              <a:latin typeface="Calibri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32624"/>
              </p:ext>
            </p:extLst>
          </p:nvPr>
        </p:nvGraphicFramePr>
        <p:xfrm>
          <a:off x="795646" y="2173987"/>
          <a:ext cx="6923315" cy="3391790"/>
        </p:xfrm>
        <a:graphic>
          <a:graphicData uri="http://schemas.openxmlformats.org/drawingml/2006/table">
            <a:tbl>
              <a:tblPr/>
              <a:tblGrid>
                <a:gridCol w="3397777"/>
                <a:gridCol w="856982"/>
                <a:gridCol w="856982"/>
                <a:gridCol w="905787"/>
                <a:gridCol w="905787"/>
              </a:tblGrid>
              <a:tr h="357571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16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2545" marR="425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Année </a:t>
                      </a:r>
                      <a:r>
                        <a:rPr lang="fr-FR" sz="2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contrôle</a:t>
                      </a:r>
                      <a:endParaRPr lang="fr-FR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fr-FR" sz="20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2014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2015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2016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795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 smtClean="0">
                          <a:effectLst/>
                          <a:latin typeface="+mn-lt"/>
                          <a:ea typeface="Times New Roman"/>
                        </a:rPr>
                        <a:t>n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</a:t>
                      </a:r>
                      <a:endParaRPr lang="fr-FR" sz="20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Niveau du GHM</a:t>
                      </a:r>
                      <a:endParaRPr lang="fr-FR" sz="24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14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26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61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Très courte durée (T)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CMA 3 &amp; 4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59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59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CMA 1 &amp; 2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Ambulatoire (J)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11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GHM non segmenté (Z)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0</a:t>
                      </a:r>
                      <a:endParaRPr lang="fr-FR" sz="2400" b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</a:t>
                      </a:r>
                      <a:endParaRPr lang="fr-FR" sz="2400" b="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79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fr-FR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96</a:t>
                      </a:r>
                      <a:endParaRPr lang="fr-FR" sz="24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30</a:t>
                      </a:r>
                      <a:endParaRPr lang="fr-FR" sz="24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27</a:t>
                      </a:r>
                      <a:endParaRPr lang="fr-FR" sz="2400" b="1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35"/>
                        </a:spcBef>
                        <a:spcAft>
                          <a:spcPts val="335"/>
                        </a:spcAft>
                      </a:pPr>
                      <a:r>
                        <a:rPr lang="fr-FR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153</a:t>
                      </a:r>
                      <a:endParaRPr lang="fr-FR" sz="2400" b="1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545" marR="4254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45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20000" cy="604135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(8)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1881" y="1086593"/>
            <a:ext cx="8110845" cy="5640779"/>
          </a:xfrm>
        </p:spPr>
        <p:txBody>
          <a:bodyPr>
            <a:normAutofit fontScale="92500" lnSpcReduction="10000"/>
          </a:bodyPr>
          <a:lstStyle/>
          <a:p>
            <a:pPr marL="457200" indent="-457200"/>
            <a:r>
              <a:rPr lang="fr-FR" sz="3000" b="1" u="sng" dirty="0" smtClean="0"/>
              <a:t>Difficultés rencontrées pendant contrôle</a:t>
            </a:r>
          </a:p>
          <a:p>
            <a:pPr lvl="1">
              <a:buClr>
                <a:srgbClr val="A9A57C"/>
              </a:buClr>
            </a:pPr>
            <a:r>
              <a:rPr lang="fr-FR" sz="2400" b="1" dirty="0" smtClean="0">
                <a:solidFill>
                  <a:srgbClr val="2F2B20"/>
                </a:solidFill>
              </a:rPr>
              <a:t>Codage</a:t>
            </a:r>
            <a:r>
              <a:rPr lang="fr-FR" sz="2600" b="1" dirty="0" smtClean="0">
                <a:solidFill>
                  <a:srgbClr val="2F2B20"/>
                </a:solidFill>
              </a:rPr>
              <a:t> </a:t>
            </a:r>
          </a:p>
          <a:p>
            <a:pPr lvl="2">
              <a:buClr>
                <a:srgbClr val="A9A57C"/>
              </a:buClr>
            </a:pPr>
            <a:r>
              <a:rPr lang="fr-FR" sz="2200" dirty="0" smtClean="0">
                <a:solidFill>
                  <a:srgbClr val="2F2B20"/>
                </a:solidFill>
              </a:rPr>
              <a:t>Désaccords sur DAS, interprétation </a:t>
            </a:r>
            <a:r>
              <a:rPr lang="fr-FR" sz="2200" dirty="0">
                <a:solidFill>
                  <a:srgbClr val="2F2B20"/>
                </a:solidFill>
              </a:rPr>
              <a:t>du guide méthodologique </a:t>
            </a:r>
            <a:r>
              <a:rPr lang="fr-FR" sz="2200" dirty="0" smtClean="0">
                <a:solidFill>
                  <a:srgbClr val="2F2B20"/>
                </a:solidFill>
              </a:rPr>
              <a:t>(</a:t>
            </a:r>
            <a:r>
              <a:rPr lang="fr-FR" sz="2200" dirty="0">
                <a:solidFill>
                  <a:srgbClr val="2F2B20"/>
                </a:solidFill>
              </a:rPr>
              <a:t>7)</a:t>
            </a:r>
          </a:p>
          <a:p>
            <a:pPr lvl="2">
              <a:buClr>
                <a:srgbClr val="A9A57C"/>
              </a:buClr>
            </a:pPr>
            <a:r>
              <a:rPr lang="fr-FR" sz="2200" dirty="0" smtClean="0">
                <a:solidFill>
                  <a:srgbClr val="2F2B20"/>
                </a:solidFill>
              </a:rPr>
              <a:t>Discussion </a:t>
            </a:r>
            <a:r>
              <a:rPr lang="fr-FR" sz="2200" dirty="0">
                <a:solidFill>
                  <a:srgbClr val="2F2B20"/>
                </a:solidFill>
              </a:rPr>
              <a:t>impossible ou manque d’objectivité des contrôleurs (3)</a:t>
            </a:r>
          </a:p>
          <a:p>
            <a:pPr lvl="2">
              <a:buClr>
                <a:srgbClr val="A9A57C"/>
              </a:buClr>
            </a:pPr>
            <a:r>
              <a:rPr lang="fr-FR" sz="2200" dirty="0">
                <a:solidFill>
                  <a:srgbClr val="2F2B20"/>
                </a:solidFill>
              </a:rPr>
              <a:t>D</a:t>
            </a:r>
            <a:r>
              <a:rPr lang="fr-FR" sz="2200" dirty="0" smtClean="0">
                <a:solidFill>
                  <a:srgbClr val="2F2B20"/>
                </a:solidFill>
              </a:rPr>
              <a:t>iffusion </a:t>
            </a:r>
            <a:r>
              <a:rPr lang="fr-FR" sz="2200" dirty="0">
                <a:solidFill>
                  <a:srgbClr val="2F2B20"/>
                </a:solidFill>
              </a:rPr>
              <a:t>en début de contrôle de règles connues seulement de l’assurance maladie (2)</a:t>
            </a:r>
          </a:p>
          <a:p>
            <a:pPr lvl="2">
              <a:buClr>
                <a:srgbClr val="A9A57C"/>
              </a:buClr>
            </a:pPr>
            <a:r>
              <a:rPr lang="fr-FR" sz="2200" dirty="0">
                <a:solidFill>
                  <a:srgbClr val="2F2B20"/>
                </a:solidFill>
              </a:rPr>
              <a:t>Variabilité des critères pour les DAS entre les médecins contrôleurs</a:t>
            </a:r>
          </a:p>
          <a:p>
            <a:pPr lvl="2">
              <a:buClr>
                <a:srgbClr val="A9A57C"/>
              </a:buClr>
            </a:pPr>
            <a:r>
              <a:rPr lang="fr-FR" sz="2200" dirty="0">
                <a:solidFill>
                  <a:srgbClr val="2F2B20"/>
                </a:solidFill>
              </a:rPr>
              <a:t>Non respect de l’instruction frontière (3)</a:t>
            </a:r>
          </a:p>
          <a:p>
            <a:pPr lvl="2">
              <a:buClr>
                <a:srgbClr val="A9A57C"/>
              </a:buClr>
            </a:pPr>
            <a:r>
              <a:rPr lang="fr-FR" sz="2200" dirty="0" smtClean="0">
                <a:solidFill>
                  <a:srgbClr val="2F2B20"/>
                </a:solidFill>
              </a:rPr>
              <a:t>Remises </a:t>
            </a:r>
            <a:r>
              <a:rPr lang="fr-FR" sz="2200" dirty="0">
                <a:solidFill>
                  <a:srgbClr val="2F2B20"/>
                </a:solidFill>
              </a:rPr>
              <a:t>en </a:t>
            </a:r>
            <a:r>
              <a:rPr lang="fr-FR" sz="2200" dirty="0" smtClean="0">
                <a:solidFill>
                  <a:srgbClr val="2F2B20"/>
                </a:solidFill>
              </a:rPr>
              <a:t>cause de </a:t>
            </a:r>
            <a:r>
              <a:rPr lang="fr-FR" sz="2200" dirty="0">
                <a:solidFill>
                  <a:srgbClr val="2F2B20"/>
                </a:solidFill>
              </a:rPr>
              <a:t>diagnostics portés par le </a:t>
            </a:r>
            <a:r>
              <a:rPr lang="fr-FR" sz="2200" dirty="0" smtClean="0">
                <a:solidFill>
                  <a:srgbClr val="2F2B20"/>
                </a:solidFill>
              </a:rPr>
              <a:t>clinicien</a:t>
            </a:r>
          </a:p>
          <a:p>
            <a:pPr lvl="1">
              <a:buClr>
                <a:srgbClr val="A9A57C"/>
              </a:buClr>
            </a:pPr>
            <a:r>
              <a:rPr lang="fr-FR" sz="2400" b="1" dirty="0" smtClean="0">
                <a:solidFill>
                  <a:srgbClr val="2F2B20"/>
                </a:solidFill>
              </a:rPr>
              <a:t>Déroulement du contrôle </a:t>
            </a:r>
          </a:p>
          <a:p>
            <a:pPr lvl="2"/>
            <a:r>
              <a:rPr lang="fr-FR" sz="2200" dirty="0"/>
              <a:t>Contrôle long et chronophage (6)</a:t>
            </a:r>
          </a:p>
          <a:p>
            <a:pPr lvl="2"/>
            <a:r>
              <a:rPr lang="fr-FR" sz="2200" dirty="0"/>
              <a:t>Décision annoncée en début de contrôle de requalification d’activités d’HDJ en externe</a:t>
            </a:r>
          </a:p>
          <a:p>
            <a:pPr lvl="2"/>
            <a:r>
              <a:rPr lang="fr-FR" sz="2200" dirty="0"/>
              <a:t>Accélération en fin de contrôle </a:t>
            </a:r>
          </a:p>
          <a:p>
            <a:pPr lvl="2"/>
            <a:r>
              <a:rPr lang="fr-FR" sz="2200" dirty="0"/>
              <a:t>Dysfonctionnement du logiciel assurance maladie OGC</a:t>
            </a:r>
          </a:p>
          <a:p>
            <a:pPr lvl="2"/>
            <a:r>
              <a:rPr lang="fr-FR" sz="2200" dirty="0"/>
              <a:t>Non prise en compte de l’intégralité du dossier </a:t>
            </a:r>
            <a:r>
              <a:rPr lang="fr-FR" sz="2200" dirty="0" smtClean="0"/>
              <a:t>patient</a:t>
            </a:r>
            <a:endParaRPr lang="fr-FR" sz="2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64200" y="3926049"/>
            <a:ext cx="2612704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15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94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20000" cy="604135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(8)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53143" y="1407227"/>
            <a:ext cx="7113320" cy="4756067"/>
          </a:xfrm>
        </p:spPr>
        <p:txBody>
          <a:bodyPr>
            <a:normAutofit/>
          </a:bodyPr>
          <a:lstStyle/>
          <a:p>
            <a:pPr marL="457200" indent="-457200"/>
            <a:r>
              <a:rPr lang="fr-FR" sz="3000" b="1" u="sng" dirty="0" smtClean="0"/>
              <a:t>Difficultés rencontrées après contrôle</a:t>
            </a:r>
          </a:p>
          <a:p>
            <a:pPr lvl="1">
              <a:buClr>
                <a:srgbClr val="A9A57C"/>
              </a:buClr>
            </a:pPr>
            <a:r>
              <a:rPr lang="fr-FR" sz="2400" b="1" dirty="0">
                <a:solidFill>
                  <a:srgbClr val="2F2B20"/>
                </a:solidFill>
              </a:rPr>
              <a:t>Aucune (3)</a:t>
            </a:r>
          </a:p>
          <a:p>
            <a:pPr lvl="2">
              <a:buClr>
                <a:srgbClr val="9CBEBD"/>
              </a:buClr>
            </a:pPr>
            <a:r>
              <a:rPr lang="fr-FR" dirty="0">
                <a:solidFill>
                  <a:srgbClr val="2F2B20"/>
                </a:solidFill>
              </a:rPr>
              <a:t>Avis favorable de l’UCR sur les désaccords de DAS (IRA)</a:t>
            </a:r>
          </a:p>
          <a:p>
            <a:pPr lvl="1">
              <a:buClr>
                <a:srgbClr val="A9A57C"/>
              </a:buClr>
            </a:pPr>
            <a:r>
              <a:rPr lang="fr-FR" sz="2400" b="1" dirty="0">
                <a:solidFill>
                  <a:srgbClr val="2F2B20"/>
                </a:solidFill>
              </a:rPr>
              <a:t>Avis non favorable de l’UCR (3)</a:t>
            </a:r>
          </a:p>
          <a:p>
            <a:pPr lvl="2">
              <a:buClr>
                <a:srgbClr val="9CBEBD"/>
              </a:buClr>
            </a:pPr>
            <a:r>
              <a:rPr lang="fr-FR" dirty="0">
                <a:solidFill>
                  <a:srgbClr val="2F2B20"/>
                </a:solidFill>
              </a:rPr>
              <a:t>Avis dans le sens des </a:t>
            </a:r>
            <a:r>
              <a:rPr lang="fr-FR" dirty="0" smtClean="0">
                <a:solidFill>
                  <a:srgbClr val="2F2B20"/>
                </a:solidFill>
              </a:rPr>
              <a:t>médecins contrôleurs</a:t>
            </a:r>
            <a:endParaRPr lang="fr-FR" dirty="0">
              <a:solidFill>
                <a:srgbClr val="2F2B20"/>
              </a:solidFill>
            </a:endParaRPr>
          </a:p>
          <a:p>
            <a:pPr lvl="1">
              <a:buClr>
                <a:srgbClr val="A9A57C"/>
              </a:buClr>
            </a:pPr>
            <a:r>
              <a:rPr lang="fr-FR" sz="2400" b="1" dirty="0">
                <a:solidFill>
                  <a:srgbClr val="2F2B20"/>
                </a:solidFill>
              </a:rPr>
              <a:t>Impact financier majeur de la sanction (2)</a:t>
            </a:r>
          </a:p>
          <a:p>
            <a:pPr lvl="2">
              <a:buClr>
                <a:srgbClr val="9CBEBD"/>
              </a:buClr>
            </a:pPr>
            <a:r>
              <a:rPr lang="fr-FR" dirty="0">
                <a:solidFill>
                  <a:srgbClr val="2F2B20"/>
                </a:solidFill>
              </a:rPr>
              <a:t>Ex : sanction égale à 4 fois l’indu et à 75% de la peine maximale</a:t>
            </a:r>
          </a:p>
          <a:p>
            <a:pPr lvl="1">
              <a:buClr>
                <a:srgbClr val="A9A57C"/>
              </a:buClr>
            </a:pPr>
            <a:r>
              <a:rPr lang="fr-FR" sz="2400" b="1" dirty="0">
                <a:solidFill>
                  <a:srgbClr val="2F2B20"/>
                </a:solidFill>
              </a:rPr>
              <a:t>Préparation de dossier de saisine ATIH </a:t>
            </a:r>
            <a:r>
              <a:rPr lang="fr-FR" sz="2400" b="1" dirty="0" smtClean="0">
                <a:solidFill>
                  <a:srgbClr val="2F2B20"/>
                </a:solidFill>
              </a:rPr>
              <a:t>jugée chronophage</a:t>
            </a:r>
            <a:endParaRPr lang="fr-FR" sz="2400" b="1" dirty="0">
              <a:solidFill>
                <a:srgbClr val="2F2B20"/>
              </a:solidFill>
            </a:endParaRPr>
          </a:p>
          <a:p>
            <a:pPr marL="457200" indent="-457200"/>
            <a:endParaRPr lang="fr-FR" sz="3000" b="1" u="sng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387010" y="3848859"/>
            <a:ext cx="2767084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16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033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20000" cy="604135"/>
          </a:xfrm>
        </p:spPr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Discussion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58784"/>
            <a:ext cx="7620000" cy="5130142"/>
          </a:xfrm>
        </p:spPr>
        <p:txBody>
          <a:bodyPr>
            <a:normAutofit fontScale="85000" lnSpcReduction="20000"/>
          </a:bodyPr>
          <a:lstStyle/>
          <a:p>
            <a:pPr marL="457200" indent="-457200"/>
            <a:r>
              <a:rPr lang="fr-FR" sz="3000" b="1" u="sng" dirty="0" smtClean="0"/>
              <a:t>Exhaustivité nécessaire pour Observatoire</a:t>
            </a:r>
          </a:p>
          <a:p>
            <a:pPr marL="754380" lvl="1" indent="-457200"/>
            <a:r>
              <a:rPr lang="fr-FR" sz="2600" dirty="0"/>
              <a:t>O</a:t>
            </a:r>
            <a:r>
              <a:rPr lang="fr-FR" sz="2600" dirty="0" smtClean="0"/>
              <a:t>btenir données pour intégralité des </a:t>
            </a:r>
            <a:r>
              <a:rPr lang="fr-FR" sz="2600" dirty="0"/>
              <a:t>é</a:t>
            </a:r>
            <a:r>
              <a:rPr lang="fr-FR" sz="2600" dirty="0" smtClean="0"/>
              <a:t>tablissements contrôlés 2014 à 2016</a:t>
            </a:r>
          </a:p>
          <a:p>
            <a:pPr marL="754380" lvl="1" indent="-457200"/>
            <a:r>
              <a:rPr lang="fr-FR" sz="2600" dirty="0" smtClean="0"/>
              <a:t>Liste de QCM sur difficultés rencontrées à adresser aux établissements répondeurs car assez peu de commentaires</a:t>
            </a:r>
          </a:p>
          <a:p>
            <a:pPr marL="754380" lvl="1" indent="-457200"/>
            <a:r>
              <a:rPr lang="fr-FR" sz="2600" dirty="0" smtClean="0">
                <a:solidFill>
                  <a:srgbClr val="2F2B20"/>
                </a:solidFill>
              </a:rPr>
              <a:t>Poursuite sur campagne 2017</a:t>
            </a:r>
          </a:p>
          <a:p>
            <a:pPr marL="754380" lvl="1" indent="-457200"/>
            <a:endParaRPr lang="fr-FR" sz="1400" dirty="0" smtClean="0">
              <a:solidFill>
                <a:srgbClr val="2F2B20"/>
              </a:solidFill>
            </a:endParaRPr>
          </a:p>
          <a:p>
            <a:pPr marL="457200" indent="-457200"/>
            <a:r>
              <a:rPr lang="fr-FR" sz="3100" b="1" u="sng" dirty="0" smtClean="0">
                <a:solidFill>
                  <a:srgbClr val="2F2B20"/>
                </a:solidFill>
              </a:rPr>
              <a:t>Elargissement à l’HAD</a:t>
            </a:r>
          </a:p>
          <a:p>
            <a:pPr marL="457200" indent="-457200"/>
            <a:endParaRPr lang="fr-FR" sz="1400" b="1" u="sng" dirty="0" smtClean="0">
              <a:solidFill>
                <a:srgbClr val="2F2B20"/>
              </a:solidFill>
            </a:endParaRPr>
          </a:p>
          <a:p>
            <a:pPr marL="754380" lvl="1" indent="-457200"/>
            <a:endParaRPr lang="fr-FR" sz="1500" dirty="0" smtClean="0">
              <a:solidFill>
                <a:srgbClr val="2F2B20"/>
              </a:solidFill>
            </a:endParaRPr>
          </a:p>
          <a:p>
            <a:pPr marL="457200" indent="-457200"/>
            <a:r>
              <a:rPr lang="fr-FR" sz="3000" b="1" u="sng" dirty="0" smtClean="0">
                <a:solidFill>
                  <a:srgbClr val="2F2B20"/>
                </a:solidFill>
              </a:rPr>
              <a:t>Partage des résultats</a:t>
            </a:r>
          </a:p>
          <a:p>
            <a:pPr marL="754380" lvl="1" indent="-457200"/>
            <a:r>
              <a:rPr lang="fr-FR" sz="2600" dirty="0" smtClean="0">
                <a:solidFill>
                  <a:srgbClr val="2F2B20"/>
                </a:solidFill>
              </a:rPr>
              <a:t>Site du CRIMA</a:t>
            </a:r>
          </a:p>
          <a:p>
            <a:pPr marL="754380" lvl="1" indent="-457200"/>
            <a:r>
              <a:rPr lang="fr-FR" sz="2600" dirty="0" smtClean="0">
                <a:solidFill>
                  <a:srgbClr val="2F2B20"/>
                </a:solidFill>
              </a:rPr>
              <a:t>Mise en place de « référents » pour rapprochement des médecins DIM  : échange sur problématiques communes de contrôle</a:t>
            </a:r>
          </a:p>
          <a:p>
            <a:pPr marL="754380" lvl="1" indent="-457200"/>
            <a:r>
              <a:rPr lang="fr-FR" sz="2600" dirty="0" smtClean="0">
                <a:solidFill>
                  <a:srgbClr val="2F2B20"/>
                </a:solidFill>
              </a:rPr>
              <a:t>Respect d’anonymat des établissements</a:t>
            </a:r>
            <a:endParaRPr lang="fr-FR" sz="26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40449" y="3902298"/>
            <a:ext cx="2660206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17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63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Objectif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620982"/>
            <a:ext cx="7620000" cy="4800600"/>
          </a:xfrm>
        </p:spPr>
        <p:txBody>
          <a:bodyPr/>
          <a:lstStyle/>
          <a:p>
            <a:r>
              <a:rPr lang="fr-FR" sz="3200" b="1" u="sng" dirty="0" smtClean="0"/>
              <a:t>Mise en place d’un </a:t>
            </a:r>
            <a:r>
              <a:rPr lang="fr-FR" sz="3200" b="1" u="sng" dirty="0"/>
              <a:t>observatoire régional </a:t>
            </a:r>
            <a:r>
              <a:rPr lang="fr-FR" sz="3200" b="1" u="sng" dirty="0" smtClean="0"/>
              <a:t>Aquitain des </a:t>
            </a:r>
            <a:r>
              <a:rPr lang="fr-FR" sz="3200" b="1" u="sng" dirty="0"/>
              <a:t>contrôles </a:t>
            </a:r>
            <a:r>
              <a:rPr lang="fr-FR" sz="3200" b="1" u="sng" dirty="0" smtClean="0"/>
              <a:t>T2A</a:t>
            </a:r>
          </a:p>
          <a:p>
            <a:pPr marL="114300" indent="0">
              <a:buNone/>
            </a:pPr>
            <a:endParaRPr lang="fr-FR" sz="1400" b="1" dirty="0" smtClean="0"/>
          </a:p>
          <a:p>
            <a:pPr lvl="1"/>
            <a:r>
              <a:rPr lang="fr-FR" sz="2800" dirty="0"/>
              <a:t>R</a:t>
            </a:r>
            <a:r>
              <a:rPr lang="fr-FR" sz="2800" dirty="0" smtClean="0"/>
              <a:t>éunissant </a:t>
            </a:r>
            <a:r>
              <a:rPr lang="fr-FR" sz="2800" dirty="0"/>
              <a:t>l’ensemble des établissements MCO quel que soit leur </a:t>
            </a:r>
            <a:r>
              <a:rPr lang="fr-FR" sz="2800" dirty="0" smtClean="0"/>
              <a:t>statut</a:t>
            </a:r>
            <a:endParaRPr lang="fr-FR" sz="2800" dirty="0"/>
          </a:p>
          <a:p>
            <a:pPr lvl="1"/>
            <a:r>
              <a:rPr lang="fr-FR" sz="2800" dirty="0"/>
              <a:t>A</a:t>
            </a:r>
            <a:r>
              <a:rPr lang="fr-FR" sz="2800" dirty="0" smtClean="0"/>
              <a:t>fin </a:t>
            </a:r>
            <a:r>
              <a:rPr lang="fr-FR" sz="2800" dirty="0"/>
              <a:t>de partager la nature des contrôles et les difficultés </a:t>
            </a:r>
            <a:r>
              <a:rPr lang="fr-FR" sz="2800" dirty="0" smtClean="0"/>
              <a:t>rencontrées</a:t>
            </a:r>
          </a:p>
          <a:p>
            <a:pPr lvl="1"/>
            <a:r>
              <a:rPr lang="fr-FR" sz="2800" dirty="0" smtClean="0"/>
              <a:t>Avec anonymisation des établissements</a:t>
            </a:r>
            <a:endParaRPr lang="fr-FR" sz="2800" dirty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24946" y="3493778"/>
            <a:ext cx="2755209" cy="541525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2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8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Méthode (1)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b="1" u="sng" dirty="0" smtClean="0"/>
              <a:t>Commission </a:t>
            </a:r>
            <a:r>
              <a:rPr lang="fr-FR" sz="3200" b="1" u="sng" dirty="0"/>
              <a:t>Contrôles </a:t>
            </a:r>
            <a:r>
              <a:rPr lang="fr-FR" sz="3200" b="1" u="sng" dirty="0" smtClean="0"/>
              <a:t>T2A </a:t>
            </a:r>
          </a:p>
          <a:p>
            <a:endParaRPr lang="fr-FR" sz="1400" b="1" u="sng" dirty="0" smtClean="0"/>
          </a:p>
          <a:p>
            <a:pPr lvl="1" algn="just"/>
            <a:r>
              <a:rPr lang="fr-FR" sz="2600" dirty="0" smtClean="0"/>
              <a:t>Mise </a:t>
            </a:r>
            <a:r>
              <a:rPr lang="fr-FR" sz="2600" dirty="0"/>
              <a:t>en </a:t>
            </a:r>
            <a:r>
              <a:rPr lang="fr-FR" sz="2600" dirty="0" smtClean="0"/>
              <a:t>place sous l’égide du CRIMA en 2016</a:t>
            </a:r>
          </a:p>
          <a:p>
            <a:pPr lvl="1" algn="just"/>
            <a:r>
              <a:rPr lang="fr-FR" sz="2600" dirty="0"/>
              <a:t>C</a:t>
            </a:r>
            <a:r>
              <a:rPr lang="fr-FR" sz="2600" dirty="0" smtClean="0"/>
              <a:t>omposée de 7 médecins DIM (4 public, 2 privé et 1 </a:t>
            </a:r>
            <a:r>
              <a:rPr lang="fr-FR" sz="2600" dirty="0" err="1" smtClean="0"/>
              <a:t>espic</a:t>
            </a:r>
            <a:r>
              <a:rPr lang="fr-FR" sz="2600" dirty="0" smtClean="0"/>
              <a:t>)</a:t>
            </a:r>
            <a:endParaRPr lang="fr-FR" sz="2800" dirty="0"/>
          </a:p>
          <a:p>
            <a:pPr lvl="1" algn="just"/>
            <a:r>
              <a:rPr lang="fr-FR" sz="2600" dirty="0" smtClean="0"/>
              <a:t>Mission : collecter, analyser et mettre à disposition du CRIMA les informations sur les campagnes de contrôle T2A de 2014 à 2016 sur le champ MCO</a:t>
            </a:r>
          </a:p>
          <a:p>
            <a:pPr lvl="1" algn="just"/>
            <a:endParaRPr lang="fr-FR" sz="2600" dirty="0"/>
          </a:p>
          <a:p>
            <a:pPr marL="411480" lvl="1" indent="0" algn="just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58261" y="3920111"/>
            <a:ext cx="2624580" cy="365760"/>
          </a:xfrm>
        </p:spPr>
        <p:txBody>
          <a:bodyPr/>
          <a:lstStyle/>
          <a:p>
            <a:r>
              <a:rPr lang="fr-FR" smtClean="0"/>
              <a:t>Observatoire Régional des Contrôles externes CRIMA – JGS 6 et 7 juin 2017 et COTRIM 17 octobre 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3</a:t>
            </a:fld>
            <a:endParaRPr lang="en-US">
              <a:latin typeface="Calibri"/>
            </a:endParaRPr>
          </a:p>
        </p:txBody>
      </p:sp>
      <p:sp>
        <p:nvSpPr>
          <p:cNvPr id="6" name="Flèche droite 5"/>
          <p:cNvSpPr/>
          <p:nvPr/>
        </p:nvSpPr>
        <p:spPr>
          <a:xfrm>
            <a:off x="1707731" y="548516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790701" y="5325829"/>
            <a:ext cx="3479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/>
              <a:t>Observatoire </a:t>
            </a:r>
          </a:p>
          <a:p>
            <a:pPr algn="ctr"/>
            <a:r>
              <a:rPr lang="fr-FR" sz="2800" b="1" i="1" dirty="0" smtClean="0"/>
              <a:t>Contrôles T2A MCO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382636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021899"/>
          </a:xfrm>
        </p:spPr>
        <p:txBody>
          <a:bodyPr/>
          <a:lstStyle/>
          <a:p>
            <a:r>
              <a:rPr lang="fr-FR" b="1" dirty="0">
                <a:solidFill>
                  <a:schemeClr val="tx1"/>
                </a:solidFill>
              </a:rPr>
              <a:t>Méthode </a:t>
            </a:r>
            <a:r>
              <a:rPr lang="fr-FR" b="1" dirty="0" smtClean="0">
                <a:solidFill>
                  <a:schemeClr val="tx1"/>
                </a:solidFill>
              </a:rPr>
              <a:t>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1666" y="1709335"/>
            <a:ext cx="7620000" cy="4983162"/>
          </a:xfrm>
        </p:spPr>
        <p:txBody>
          <a:bodyPr>
            <a:normAutofit/>
          </a:bodyPr>
          <a:lstStyle/>
          <a:p>
            <a:r>
              <a:rPr lang="fr-FR" sz="3200" b="1" u="sng" dirty="0" smtClean="0"/>
              <a:t>Enquête</a:t>
            </a:r>
          </a:p>
          <a:p>
            <a:endParaRPr lang="fr-FR" sz="2000" b="1" dirty="0" smtClean="0"/>
          </a:p>
          <a:p>
            <a:pPr lvl="1"/>
            <a:r>
              <a:rPr lang="fr-FR" sz="2600" dirty="0"/>
              <a:t>A</a:t>
            </a:r>
            <a:r>
              <a:rPr lang="fr-FR" sz="2600" dirty="0" smtClean="0"/>
              <a:t>dressée par mail fin novembre 2016 aux médecins DIM membres du CRIMA (30 médecins)</a:t>
            </a:r>
          </a:p>
          <a:p>
            <a:pPr lvl="1"/>
            <a:r>
              <a:rPr lang="fr-FR" sz="2600" dirty="0"/>
              <a:t>E</a:t>
            </a:r>
            <a:r>
              <a:rPr lang="fr-FR" sz="2600" dirty="0" smtClean="0"/>
              <a:t>tendue à l’ensemble des médecins DIM d’Aquitaine fin janvier 2017 (soit 65 médecins au total)</a:t>
            </a:r>
          </a:p>
          <a:p>
            <a:pPr lvl="1"/>
            <a:r>
              <a:rPr lang="fr-FR" sz="2600" dirty="0"/>
              <a:t>P</a:t>
            </a:r>
            <a:r>
              <a:rPr lang="fr-FR" sz="2600" dirty="0" smtClean="0"/>
              <a:t>roposition participation au </a:t>
            </a:r>
            <a:r>
              <a:rPr lang="fr-FR" sz="2600" dirty="0"/>
              <a:t>Collège Poitou-Charentes</a:t>
            </a:r>
          </a:p>
          <a:p>
            <a:pPr lvl="1"/>
            <a:endParaRPr lang="fr-FR" sz="2600" dirty="0"/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58261" y="3920111"/>
            <a:ext cx="2624580" cy="365760"/>
          </a:xfrm>
        </p:spPr>
        <p:txBody>
          <a:bodyPr/>
          <a:lstStyle/>
          <a:p>
            <a:r>
              <a:rPr lang="fr-FR" smtClean="0"/>
              <a:t>Observatoire Régional des Contrôles externes CRIMA – JGS 6 et 7 juin 2017 et COTRIM 17 octobre 2017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4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520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Méthode </a:t>
            </a:r>
            <a:r>
              <a:rPr lang="fr-FR" b="1" dirty="0" smtClean="0">
                <a:solidFill>
                  <a:schemeClr val="tx1"/>
                </a:solidFill>
              </a:rPr>
              <a:t>(3)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b="1" u="sng" dirty="0" smtClean="0"/>
              <a:t>Questionnaire</a:t>
            </a:r>
            <a:endParaRPr lang="fr-FR" sz="3200" u="sng" dirty="0" smtClean="0"/>
          </a:p>
          <a:p>
            <a:endParaRPr lang="fr-FR" sz="1400" dirty="0"/>
          </a:p>
          <a:p>
            <a:pPr lvl="1"/>
            <a:r>
              <a:rPr lang="fr-FR" sz="2600" dirty="0" smtClean="0"/>
              <a:t>Campagne </a:t>
            </a:r>
            <a:r>
              <a:rPr lang="fr-FR" sz="2600" dirty="0"/>
              <a:t>de contrôles 2014 à </a:t>
            </a:r>
            <a:r>
              <a:rPr lang="fr-FR" sz="2600" dirty="0" smtClean="0"/>
              <a:t>2016 (</a:t>
            </a:r>
            <a:r>
              <a:rPr lang="fr-FR" sz="2200" dirty="0"/>
              <a:t>d</a:t>
            </a:r>
            <a:r>
              <a:rPr lang="fr-FR" sz="2200" dirty="0" smtClean="0"/>
              <a:t>onnées </a:t>
            </a:r>
            <a:r>
              <a:rPr lang="fr-FR" sz="2200" dirty="0"/>
              <a:t>PMSI de 2013 à </a:t>
            </a:r>
            <a:r>
              <a:rPr lang="fr-FR" sz="2200" dirty="0" smtClean="0"/>
              <a:t>2015)</a:t>
            </a:r>
          </a:p>
          <a:p>
            <a:pPr lvl="1"/>
            <a:r>
              <a:rPr lang="fr-FR" sz="2600" dirty="0"/>
              <a:t>Champ MCO</a:t>
            </a:r>
          </a:p>
          <a:p>
            <a:pPr lvl="1"/>
            <a:r>
              <a:rPr lang="fr-FR" sz="2600" dirty="0" smtClean="0"/>
              <a:t>Nature </a:t>
            </a:r>
            <a:r>
              <a:rPr lang="fr-FR" sz="2600" dirty="0"/>
              <a:t>des champs contrôlés </a:t>
            </a:r>
          </a:p>
          <a:p>
            <a:pPr lvl="1"/>
            <a:r>
              <a:rPr lang="fr-FR" sz="2600" dirty="0"/>
              <a:t>Volume des champs contrôlés </a:t>
            </a:r>
          </a:p>
          <a:p>
            <a:pPr lvl="1"/>
            <a:r>
              <a:rPr lang="fr-FR" sz="2600" dirty="0"/>
              <a:t>Typologie des contrôles </a:t>
            </a:r>
          </a:p>
          <a:p>
            <a:pPr lvl="1"/>
            <a:r>
              <a:rPr lang="fr-FR" sz="2600" dirty="0"/>
              <a:t>Cibles de l’assurance maladie</a:t>
            </a:r>
          </a:p>
          <a:p>
            <a:pPr lvl="1"/>
            <a:r>
              <a:rPr lang="fr-FR" sz="2600" dirty="0"/>
              <a:t>Difficultés rencontrées</a:t>
            </a:r>
          </a:p>
          <a:p>
            <a:pPr lvl="1"/>
            <a:endParaRPr lang="fr-FR" sz="24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5</a:t>
            </a:fld>
            <a:endParaRPr lang="en-US">
              <a:latin typeface="Calibri"/>
            </a:endParaRPr>
          </a:p>
        </p:txBody>
      </p:sp>
      <p:sp>
        <p:nvSpPr>
          <p:cNvPr id="6" name="Espace réservé du pied de page 3"/>
          <p:cNvSpPr txBox="1">
            <a:spLocks/>
          </p:cNvSpPr>
          <p:nvPr/>
        </p:nvSpPr>
        <p:spPr>
          <a:xfrm rot="16200000">
            <a:off x="7268188" y="3603037"/>
            <a:ext cx="3075841" cy="54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 rot="16200000">
            <a:off x="7315757" y="3777607"/>
            <a:ext cx="2909587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29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89637"/>
          </a:xfrm>
        </p:spPr>
        <p:txBody>
          <a:bodyPr/>
          <a:lstStyle/>
          <a:p>
            <a:r>
              <a:rPr lang="fr-FR" sz="3600" b="1" dirty="0"/>
              <a:t>Questionnaire</a:t>
            </a:r>
            <a:r>
              <a:rPr lang="fr-FR" dirty="0"/>
              <a:t> 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>
          <a:xfrm rot="16200000">
            <a:off x="7422635" y="3884485"/>
            <a:ext cx="2695832" cy="365760"/>
          </a:xfrm>
        </p:spPr>
        <p:txBody>
          <a:bodyPr/>
          <a:lstStyle/>
          <a:p>
            <a:pPr algn="ctr"/>
            <a:r>
              <a:rPr lang="fr-FR" smtClean="0"/>
              <a:t>Observatoire Régional des Contrôles externes CRIMA – JGS 6 et 7 juin 2017 et COTRIM 17 octobre 2017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6</a:t>
            </a:fld>
            <a:endParaRPr lang="en-US">
              <a:latin typeface="Calibri"/>
            </a:endParaRPr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608984"/>
              </p:ext>
            </p:extLst>
          </p:nvPr>
        </p:nvGraphicFramePr>
        <p:xfrm>
          <a:off x="457200" y="1766707"/>
          <a:ext cx="7620000" cy="4296894"/>
        </p:xfrm>
        <a:graphic>
          <a:graphicData uri="http://schemas.openxmlformats.org/drawingml/2006/table">
            <a:tbl>
              <a:tblPr firstRow="1" firstCol="1" bandRow="1"/>
              <a:tblGrid>
                <a:gridCol w="1404219"/>
                <a:gridCol w="2071927"/>
                <a:gridCol w="2071927"/>
                <a:gridCol w="2071927"/>
              </a:tblGrid>
              <a:tr h="3214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2014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2015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2016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2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Avant le contrôle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918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Libellé du champ contrôlé (GHM ciblés)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Priorité régionale 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2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Priorité nationale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8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Cible du champ contrôlé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Champ sanctionnable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Nombre total de dossiers par champ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Nombre de dossiers contrôlés par champ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12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Acceptation par l’établissement de l’expérimentation proposée par l’assurance maladie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Oui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	</a:t>
                      </a:r>
                      <a:r>
                        <a:rPr lang="fr-FR" sz="9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Non  </a:t>
                      </a:r>
                      <a:r>
                        <a:rPr lang="fr-FR" sz="800" dirty="0">
                          <a:effectLst/>
                          <a:latin typeface="Calibri"/>
                          <a:ea typeface="Calibri"/>
                          <a:cs typeface="Times New Roman"/>
                          <a:sym typeface="Webdings"/>
                        </a:rPr>
                        <a:t></a:t>
                      </a:r>
                      <a:endParaRPr lang="fr-FR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415654" y="6234771"/>
            <a:ext cx="3998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i="1" dirty="0"/>
              <a:t>CRIMA – Commission contrôle externe T2A – questionnaire janvier 2017</a:t>
            </a:r>
            <a:endParaRPr lang="fr-FR" sz="1000" b="1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457200" y="887105"/>
            <a:ext cx="1658202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 b="1" u="sng" spc="150" dirty="0">
                <a:ea typeface="Calibri"/>
                <a:cs typeface="Times New Roman"/>
              </a:rPr>
              <a:t>Etablissement</a:t>
            </a:r>
            <a:r>
              <a:rPr lang="fr-FR" sz="1100" b="1" spc="150" dirty="0">
                <a:ea typeface="Calibri"/>
                <a:cs typeface="Times New Roman"/>
              </a:rPr>
              <a:t> :</a:t>
            </a:r>
            <a:endParaRPr lang="fr-FR" sz="105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400" b="1" dirty="0">
                <a:ea typeface="Calibri"/>
                <a:cs typeface="Times New Roman"/>
              </a:rPr>
              <a:t> </a:t>
            </a:r>
            <a:endParaRPr lang="fr-FR" sz="105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1100" b="1" u="sng" spc="150" dirty="0">
                <a:ea typeface="Calibri"/>
                <a:cs typeface="Times New Roman"/>
              </a:rPr>
              <a:t>Médecin DIM</a:t>
            </a:r>
            <a:r>
              <a:rPr lang="fr-FR" sz="1100" b="1" spc="150" dirty="0">
                <a:ea typeface="Calibri"/>
                <a:cs typeface="Times New Roman"/>
              </a:rPr>
              <a:t> :</a:t>
            </a:r>
            <a:endParaRPr lang="fr-FR" sz="1050" dirty="0">
              <a:ea typeface="Calibri"/>
              <a:cs typeface="Times New Roman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920622" y="965844"/>
            <a:ext cx="2988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Questionnaire Contrôle Externe T2A </a:t>
            </a:r>
          </a:p>
          <a:p>
            <a:pPr algn="ctr"/>
            <a:r>
              <a:rPr lang="fr-FR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CRIMA 2016 / 2017</a:t>
            </a:r>
          </a:p>
        </p:txBody>
      </p:sp>
    </p:spTree>
    <p:extLst>
      <p:ext uri="{BB962C8B-B14F-4D97-AF65-F5344CB8AC3E}">
        <p14:creationId xmlns:p14="http://schemas.microsoft.com/office/powerpoint/2010/main" val="138633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708001"/>
          </a:xfrm>
        </p:spPr>
        <p:txBody>
          <a:bodyPr/>
          <a:lstStyle/>
          <a:p>
            <a:r>
              <a:rPr lang="fr-FR" sz="3600" b="1" dirty="0"/>
              <a:t>Questionnaire</a:t>
            </a:r>
            <a:r>
              <a:rPr lang="fr-FR" dirty="0"/>
              <a:t>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 rot="16200000">
            <a:off x="7470136" y="3931986"/>
            <a:ext cx="2600829" cy="365760"/>
          </a:xfrm>
        </p:spPr>
        <p:txBody>
          <a:bodyPr/>
          <a:lstStyle/>
          <a:p>
            <a:pPr algn="ctr"/>
            <a:r>
              <a:rPr lang="fr-FR" smtClean="0"/>
              <a:t>Observatoire Régional des Contrôles externes CRIMA – JGS 6 et 7 juin 2017 et COTRIM 17 octobre 2017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7</a:t>
            </a:fld>
            <a:endParaRPr lang="en-US">
              <a:latin typeface="Calibri"/>
            </a:endParaRPr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2718017"/>
              </p:ext>
            </p:extLst>
          </p:nvPr>
        </p:nvGraphicFramePr>
        <p:xfrm>
          <a:off x="457200" y="1735349"/>
          <a:ext cx="7620000" cy="4597212"/>
        </p:xfrm>
        <a:graphic>
          <a:graphicData uri="http://schemas.openxmlformats.org/drawingml/2006/table">
            <a:tbl>
              <a:tblPr firstRow="1" firstCol="1" bandRow="1"/>
              <a:tblGrid>
                <a:gridCol w="1404219"/>
                <a:gridCol w="2071927"/>
                <a:gridCol w="2071927"/>
                <a:gridCol w="2071927"/>
              </a:tblGrid>
              <a:tr h="3937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2014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2015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Année de campagne 2016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2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Pendant le contrôle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762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Difficultés rencontrées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2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0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Après  le contrôle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8657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Problèmes posés</a:t>
                      </a:r>
                      <a:endParaRPr lang="fr-FR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9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56294" marR="5629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2920621" y="982639"/>
            <a:ext cx="2893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Questionnaire Contrôle Externe T2A </a:t>
            </a:r>
          </a:p>
          <a:p>
            <a:pPr algn="ctr"/>
            <a:r>
              <a:rPr lang="fr-FR" sz="1400" b="1" dirty="0">
                <a:solidFill>
                  <a:schemeClr val="tx1">
                    <a:lumMod val="90000"/>
                    <a:lumOff val="10000"/>
                  </a:schemeClr>
                </a:solidFill>
              </a:rPr>
              <a:t>CRIMA 2016 / 2017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292824" y="6396455"/>
            <a:ext cx="4148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i="1" dirty="0"/>
              <a:t>CRIMA – Commission contrôle externe T2A – questionnaire janvier 2017</a:t>
            </a:r>
            <a:endParaRPr lang="fr-FR" sz="1050" b="1" dirty="0"/>
          </a:p>
        </p:txBody>
      </p:sp>
    </p:spTree>
    <p:extLst>
      <p:ext uri="{BB962C8B-B14F-4D97-AF65-F5344CB8AC3E}">
        <p14:creationId xmlns:p14="http://schemas.microsoft.com/office/powerpoint/2010/main" val="2156541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>
                <a:solidFill>
                  <a:schemeClr val="tx1"/>
                </a:solidFill>
              </a:rPr>
              <a:t>Résultats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0525" y="1808019"/>
            <a:ext cx="7620000" cy="3987800"/>
          </a:xfrm>
        </p:spPr>
        <p:txBody>
          <a:bodyPr>
            <a:normAutofit/>
          </a:bodyPr>
          <a:lstStyle/>
          <a:p>
            <a:r>
              <a:rPr lang="fr-FR" sz="3500" b="1" u="sng" dirty="0"/>
              <a:t>Taux </a:t>
            </a:r>
            <a:r>
              <a:rPr lang="fr-FR" sz="3600" b="1" u="sng" dirty="0"/>
              <a:t>de</a:t>
            </a:r>
            <a:r>
              <a:rPr lang="fr-FR" sz="3500" b="1" u="sng" dirty="0"/>
              <a:t> </a:t>
            </a:r>
            <a:r>
              <a:rPr lang="fr-FR" sz="3500" b="1" u="sng" dirty="0" smtClean="0"/>
              <a:t>réponse médecins</a:t>
            </a:r>
          </a:p>
          <a:p>
            <a:endParaRPr lang="fr-FR" sz="1100" b="1" dirty="0" smtClean="0"/>
          </a:p>
          <a:p>
            <a:pPr lvl="1"/>
            <a:r>
              <a:rPr lang="fr-FR" sz="2800" dirty="0" smtClean="0"/>
              <a:t>30 réponses sur 65 </a:t>
            </a:r>
            <a:r>
              <a:rPr lang="fr-FR" sz="2800" dirty="0"/>
              <a:t>médecins DIM d’Aquitaine </a:t>
            </a:r>
            <a:r>
              <a:rPr lang="fr-FR" sz="2800" dirty="0" smtClean="0"/>
              <a:t>sollicités (46,7%) </a:t>
            </a:r>
          </a:p>
          <a:p>
            <a:pPr lvl="2"/>
            <a:r>
              <a:rPr lang="fr-FR" sz="2400" dirty="0" smtClean="0"/>
              <a:t>14 avec au moins 1 contrôle sur les 3 ans, sur 1 ou plusieurs établissements</a:t>
            </a:r>
          </a:p>
          <a:p>
            <a:pPr lvl="2"/>
            <a:r>
              <a:rPr lang="fr-FR" sz="2400" dirty="0" smtClean="0"/>
              <a:t>16 sans contrôle sur la période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16697" y="3878547"/>
            <a:ext cx="2707707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8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708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53661"/>
          </a:xfrm>
        </p:spPr>
        <p:txBody>
          <a:bodyPr>
            <a:normAutofit/>
          </a:bodyPr>
          <a:lstStyle/>
          <a:p>
            <a:r>
              <a:rPr lang="fr-FR" b="1" dirty="0">
                <a:solidFill>
                  <a:schemeClr val="tx1"/>
                </a:solidFill>
              </a:rPr>
              <a:t>Résultats </a:t>
            </a:r>
            <a:r>
              <a:rPr lang="fr-FR" b="1" dirty="0" smtClean="0">
                <a:solidFill>
                  <a:schemeClr val="tx1"/>
                </a:solidFill>
              </a:rPr>
              <a:t>(2)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6883" y="1009934"/>
            <a:ext cx="8003969" cy="5732059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fr-FR" sz="1800" dirty="0" smtClean="0"/>
          </a:p>
          <a:p>
            <a:r>
              <a:rPr lang="fr-FR" sz="3200" b="1" u="sng" dirty="0"/>
              <a:t>Taux de réponse établissements</a:t>
            </a:r>
          </a:p>
          <a:p>
            <a:pPr lvl="1"/>
            <a:r>
              <a:rPr lang="fr-FR" sz="2400" dirty="0" smtClean="0"/>
              <a:t>Campagne contrôle 2014</a:t>
            </a:r>
            <a:r>
              <a:rPr lang="fr-FR" sz="2400" dirty="0"/>
              <a:t> : </a:t>
            </a:r>
            <a:r>
              <a:rPr lang="fr-FR" sz="2400" dirty="0" smtClean="0"/>
              <a:t>50%</a:t>
            </a:r>
            <a:endParaRPr lang="fr-FR" sz="2400" dirty="0"/>
          </a:p>
          <a:p>
            <a:pPr lvl="1"/>
            <a:r>
              <a:rPr lang="fr-FR" sz="2400" dirty="0"/>
              <a:t>Campagne </a:t>
            </a:r>
            <a:r>
              <a:rPr lang="fr-FR" sz="2400" dirty="0" smtClean="0"/>
              <a:t>contrôle 2015</a:t>
            </a:r>
            <a:r>
              <a:rPr lang="fr-FR" sz="2400" dirty="0"/>
              <a:t> </a:t>
            </a:r>
            <a:r>
              <a:rPr lang="fr-FR" sz="2400" dirty="0" smtClean="0"/>
              <a:t>: </a:t>
            </a:r>
            <a:r>
              <a:rPr lang="fr-FR" sz="2400" dirty="0"/>
              <a:t>50</a:t>
            </a:r>
            <a:r>
              <a:rPr lang="fr-FR" sz="2400" dirty="0" smtClean="0"/>
              <a:t>%</a:t>
            </a:r>
            <a:endParaRPr lang="fr-FR" sz="2400" dirty="0"/>
          </a:p>
          <a:p>
            <a:pPr lvl="1"/>
            <a:r>
              <a:rPr lang="fr-FR" sz="2400" dirty="0"/>
              <a:t>Campagne </a:t>
            </a:r>
            <a:r>
              <a:rPr lang="fr-FR" sz="2400" dirty="0" smtClean="0"/>
              <a:t>contrôle 2016</a:t>
            </a:r>
            <a:r>
              <a:rPr lang="fr-FR" sz="2400" dirty="0"/>
              <a:t> </a:t>
            </a:r>
            <a:r>
              <a:rPr lang="fr-FR" sz="2400" dirty="0" smtClean="0"/>
              <a:t>: 56%</a:t>
            </a:r>
            <a:endParaRPr lang="fr-FR" sz="2400" dirty="0"/>
          </a:p>
          <a:p>
            <a:pPr marL="114300" indent="0">
              <a:buNone/>
            </a:pPr>
            <a:endParaRPr lang="fr-FR" sz="1400" dirty="0"/>
          </a:p>
          <a:p>
            <a:r>
              <a:rPr lang="fr-FR" sz="3200" b="1" u="sng" dirty="0"/>
              <a:t>Taux de réponse contrôles</a:t>
            </a:r>
          </a:p>
          <a:p>
            <a:pPr lvl="1"/>
            <a:r>
              <a:rPr lang="fr-FR" sz="2400" dirty="0" smtClean="0"/>
              <a:t>35 contrôles au total, </a:t>
            </a:r>
            <a:r>
              <a:rPr lang="fr-FR" sz="2400" dirty="0"/>
              <a:t>18 réponses (51%)</a:t>
            </a:r>
          </a:p>
          <a:p>
            <a:pPr lvl="2"/>
            <a:r>
              <a:rPr lang="fr-FR" sz="2000" dirty="0"/>
              <a:t>Plusieurs contrôles déclarés </a:t>
            </a:r>
            <a:r>
              <a:rPr lang="fr-FR" sz="2000" dirty="0" smtClean="0"/>
              <a:t>parfois/établissement </a:t>
            </a:r>
            <a:r>
              <a:rPr lang="fr-FR" sz="2000" dirty="0"/>
              <a:t>(sur </a:t>
            </a:r>
            <a:r>
              <a:rPr lang="fr-FR" sz="2000" dirty="0" smtClean="0"/>
              <a:t>3 </a:t>
            </a:r>
            <a:r>
              <a:rPr lang="fr-FR" sz="2000" dirty="0"/>
              <a:t>années</a:t>
            </a:r>
            <a:r>
              <a:rPr lang="fr-FR" sz="2000" dirty="0" smtClean="0"/>
              <a:t>)</a:t>
            </a:r>
          </a:p>
          <a:p>
            <a:pPr lvl="2"/>
            <a:r>
              <a:rPr lang="fr-FR" sz="2000" dirty="0" smtClean="0"/>
              <a:t>Taux de réponse stable sur les 3 années de campagne</a:t>
            </a:r>
            <a:endParaRPr lang="fr-FR" sz="2000" dirty="0"/>
          </a:p>
          <a:p>
            <a:pPr lvl="1"/>
            <a:r>
              <a:rPr lang="fr-FR" sz="2400" dirty="0"/>
              <a:t>17 contrôles manquants</a:t>
            </a:r>
          </a:p>
          <a:p>
            <a:pPr lvl="2"/>
            <a:r>
              <a:rPr lang="fr-FR" sz="2000" dirty="0"/>
              <a:t>16 établissements contrôlés n’ont pas répondu </a:t>
            </a:r>
            <a:r>
              <a:rPr lang="fr-FR" sz="2000" dirty="0" smtClean="0"/>
              <a:t>(</a:t>
            </a:r>
            <a:r>
              <a:rPr lang="fr-FR" sz="2000" dirty="0"/>
              <a:t>2 réponses attendues car contrôles en cours)</a:t>
            </a:r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 rot="16200000">
            <a:off x="7452323" y="3914173"/>
            <a:ext cx="2636455" cy="365760"/>
          </a:xfrm>
        </p:spPr>
        <p:txBody>
          <a:bodyPr/>
          <a:lstStyle/>
          <a:p>
            <a:pPr algn="ctr"/>
            <a:r>
              <a:rPr lang="fr-FR" smtClean="0">
                <a:solidFill>
                  <a:srgbClr val="DFDCB7"/>
                </a:solidFill>
                <a:latin typeface="Calibri"/>
              </a:rPr>
              <a:t>Observatoire Régional des Contrôles externes CRIMA – JGS 6 et 7 juin 2017 et COTRIM 17 octobre 2017</a:t>
            </a:r>
            <a:endParaRPr lang="en-US" dirty="0">
              <a:solidFill>
                <a:srgbClr val="DFDCB7"/>
              </a:solidFill>
              <a:latin typeface="Calibri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>
                <a:latin typeface="Calibri"/>
              </a:rPr>
              <a:pPr/>
              <a:t>9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793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jdacency">
  <a:themeElements>
    <a:clrScheme name="Ajd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2209</TotalTime>
  <Words>1212</Words>
  <Application>Microsoft Office PowerPoint</Application>
  <PresentationFormat>Affichage à l'écran (4:3)</PresentationFormat>
  <Paragraphs>332</Paragraphs>
  <Slides>17</Slides>
  <Notes>17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Ajdacency</vt:lpstr>
      <vt:lpstr>       Observatoire Régional  des contrôles externes  du CRIMA  Elisabeth Capdenat-Raymond,  Guillaume Caridade,  Véronique Gilleron et les membres de la Commission Contrôle T2A * </vt:lpstr>
      <vt:lpstr>Objectif </vt:lpstr>
      <vt:lpstr>Méthode (1)</vt:lpstr>
      <vt:lpstr>Méthode (2)</vt:lpstr>
      <vt:lpstr>Méthode (3)</vt:lpstr>
      <vt:lpstr>Questionnaire </vt:lpstr>
      <vt:lpstr>Questionnaire </vt:lpstr>
      <vt:lpstr>Résultats (1)</vt:lpstr>
      <vt:lpstr>Résultats (2)</vt:lpstr>
      <vt:lpstr>Résultats (3)</vt:lpstr>
      <vt:lpstr>Résultats (4)</vt:lpstr>
      <vt:lpstr>Résultats (5)</vt:lpstr>
      <vt:lpstr>Résultats (6)</vt:lpstr>
      <vt:lpstr>Résultats (7)</vt:lpstr>
      <vt:lpstr>Résultats (8)</vt:lpstr>
      <vt:lpstr>Résultats (8)</vt:lpstr>
      <vt:lpstr>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Véronique GILLERON</dc:creator>
  <cp:lastModifiedBy>DIM2</cp:lastModifiedBy>
  <cp:revision>154</cp:revision>
  <cp:lastPrinted>2017-06-05T13:10:32Z</cp:lastPrinted>
  <dcterms:created xsi:type="dcterms:W3CDTF">2017-01-13T15:08:07Z</dcterms:created>
  <dcterms:modified xsi:type="dcterms:W3CDTF">2017-10-16T15:00:26Z</dcterms:modified>
</cp:coreProperties>
</file>